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56" r:id="rId1"/>
  </p:sldMasterIdLst>
  <p:sldIdLst>
    <p:sldId id="263" r:id="rId2"/>
    <p:sldId id="264" r:id="rId3"/>
    <p:sldId id="256"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50" d="100"/>
          <a:sy n="50" d="100"/>
        </p:scale>
        <p:origin x="-1956" y="-450"/>
      </p:cViewPr>
      <p:guideLst>
        <p:guide orient="horz" pos="2160"/>
        <p:guide pos="2880"/>
      </p:guideLst>
    </p:cSldViewPr>
  </p:slideViewPr>
  <p:notesTextViewPr>
    <p:cViewPr>
      <p:scale>
        <a:sx n="1" d="1"/>
        <a:sy n="1" d="1"/>
      </p:scale>
      <p:origin x="0" y="0"/>
    </p:cViewPr>
  </p:notesTextViewPr>
  <p:sorterViewPr>
    <p:cViewPr>
      <p:scale>
        <a:sx n="125" d="100"/>
        <a:sy n="125" d="100"/>
      </p:scale>
      <p:origin x="0" y="29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7D733065-2F79-4E8F-9C54-699E56C8F85C}" type="datetimeFigureOut">
              <a:rPr lang="ar-EG" smtClean="0"/>
              <a:t>25/07/1441</a:t>
            </a:fld>
            <a:endParaRPr lang="ar-EG"/>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ar-EG"/>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5B4C93D8-4AE7-4061-A503-8310E220AEB4}" type="slidenum">
              <a:rPr lang="ar-EG" smtClean="0"/>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733065-2F79-4E8F-9C54-699E56C8F85C}" type="datetimeFigureOut">
              <a:rPr lang="ar-EG" smtClean="0"/>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5B4C93D8-4AE7-4061-A503-8310E220AEB4}"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733065-2F79-4E8F-9C54-699E56C8F85C}" type="datetimeFigureOut">
              <a:rPr lang="ar-EG" smtClean="0"/>
              <a:t>25/07/1441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5B4C93D8-4AE7-4061-A503-8310E220AEB4}"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7D733065-2F79-4E8F-9C54-699E56C8F85C}" type="datetimeFigureOut">
              <a:rPr lang="ar-EG" smtClean="0"/>
              <a:t>25/07/1441</a:t>
            </a:fld>
            <a:endParaRPr lang="ar-EG"/>
          </a:p>
        </p:txBody>
      </p:sp>
      <p:sp>
        <p:nvSpPr>
          <p:cNvPr id="5" name="Footer Placeholder 4"/>
          <p:cNvSpPr>
            <a:spLocks noGrp="1"/>
          </p:cNvSpPr>
          <p:nvPr>
            <p:ph type="ftr" sz="quarter" idx="11"/>
          </p:nvPr>
        </p:nvSpPr>
        <p:spPr>
          <a:xfrm>
            <a:off x="457200" y="6480969"/>
            <a:ext cx="4260056" cy="300831"/>
          </a:xfrm>
        </p:spPr>
        <p:txBody>
          <a:bodyPr/>
          <a:lstStyle/>
          <a:p>
            <a:endParaRPr lang="ar-EG"/>
          </a:p>
        </p:txBody>
      </p:sp>
      <p:sp>
        <p:nvSpPr>
          <p:cNvPr id="6" name="Slide Number Placeholder 5"/>
          <p:cNvSpPr>
            <a:spLocks noGrp="1"/>
          </p:cNvSpPr>
          <p:nvPr>
            <p:ph type="sldNum" sz="quarter" idx="12"/>
          </p:nvPr>
        </p:nvSpPr>
        <p:spPr/>
        <p:txBody>
          <a:bodyPr/>
          <a:lstStyle/>
          <a:p>
            <a:fld id="{5B4C93D8-4AE7-4061-A503-8310E220AEB4}"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7D733065-2F79-4E8F-9C54-699E56C8F85C}" type="datetimeFigureOut">
              <a:rPr lang="ar-EG" smtClean="0"/>
              <a:t>25/07/1441</a:t>
            </a:fld>
            <a:endParaRPr lang="ar-EG"/>
          </a:p>
        </p:txBody>
      </p:sp>
      <p:sp>
        <p:nvSpPr>
          <p:cNvPr id="5" name="Footer Placeholder 4"/>
          <p:cNvSpPr>
            <a:spLocks noGrp="1"/>
          </p:cNvSpPr>
          <p:nvPr>
            <p:ph type="ftr" sz="quarter" idx="11"/>
          </p:nvPr>
        </p:nvSpPr>
        <p:spPr>
          <a:xfrm>
            <a:off x="2619376" y="6480969"/>
            <a:ext cx="4260056" cy="300831"/>
          </a:xfrm>
        </p:spPr>
        <p:txBody>
          <a:bodyPr/>
          <a:lstStyle/>
          <a:p>
            <a:endParaRPr lang="ar-EG"/>
          </a:p>
        </p:txBody>
      </p:sp>
      <p:sp>
        <p:nvSpPr>
          <p:cNvPr id="6" name="Slide Number Placeholder 5"/>
          <p:cNvSpPr>
            <a:spLocks noGrp="1"/>
          </p:cNvSpPr>
          <p:nvPr>
            <p:ph type="sldNum" sz="quarter" idx="12"/>
          </p:nvPr>
        </p:nvSpPr>
        <p:spPr>
          <a:xfrm>
            <a:off x="8451056" y="809624"/>
            <a:ext cx="502920" cy="300831"/>
          </a:xfrm>
        </p:spPr>
        <p:txBody>
          <a:bodyPr/>
          <a:lstStyle/>
          <a:p>
            <a:fld id="{5B4C93D8-4AE7-4061-A503-8310E220AEB4}" type="slidenum">
              <a:rPr lang="ar-EG" smtClean="0"/>
              <a:t>‹#›</a:t>
            </a:fld>
            <a:endParaRPr lang="ar-EG"/>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7D733065-2F79-4E8F-9C54-699E56C8F85C}" type="datetimeFigureOut">
              <a:rPr lang="ar-EG" smtClean="0"/>
              <a:t>25/07/1441</a:t>
            </a:fld>
            <a:endParaRPr lang="ar-EG"/>
          </a:p>
        </p:txBody>
      </p:sp>
      <p:sp>
        <p:nvSpPr>
          <p:cNvPr id="6" name="Footer Placeholder 5"/>
          <p:cNvSpPr>
            <a:spLocks noGrp="1"/>
          </p:cNvSpPr>
          <p:nvPr>
            <p:ph type="ftr" sz="quarter" idx="11"/>
          </p:nvPr>
        </p:nvSpPr>
        <p:spPr>
          <a:xfrm>
            <a:off x="457200" y="6480969"/>
            <a:ext cx="4260056" cy="301752"/>
          </a:xfrm>
        </p:spPr>
        <p:txBody>
          <a:bodyPr/>
          <a:lstStyle/>
          <a:p>
            <a:endParaRPr lang="ar-EG"/>
          </a:p>
        </p:txBody>
      </p:sp>
      <p:sp>
        <p:nvSpPr>
          <p:cNvPr id="7" name="Slide Number Placeholder 6"/>
          <p:cNvSpPr>
            <a:spLocks noGrp="1"/>
          </p:cNvSpPr>
          <p:nvPr>
            <p:ph type="sldNum" sz="quarter" idx="12"/>
          </p:nvPr>
        </p:nvSpPr>
        <p:spPr>
          <a:xfrm>
            <a:off x="7589520" y="6480969"/>
            <a:ext cx="502920" cy="301752"/>
          </a:xfrm>
        </p:spPr>
        <p:txBody>
          <a:bodyPr/>
          <a:lstStyle/>
          <a:p>
            <a:fld id="{5B4C93D8-4AE7-4061-A503-8310E220AEB4}"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7D733065-2F79-4E8F-9C54-699E56C8F85C}" type="datetimeFigureOut">
              <a:rPr lang="ar-EG" smtClean="0"/>
              <a:t>25/07/1441</a:t>
            </a:fld>
            <a:endParaRPr lang="ar-EG"/>
          </a:p>
        </p:txBody>
      </p:sp>
      <p:sp>
        <p:nvSpPr>
          <p:cNvPr id="8" name="Footer Placeholder 7"/>
          <p:cNvSpPr>
            <a:spLocks noGrp="1"/>
          </p:cNvSpPr>
          <p:nvPr>
            <p:ph type="ftr" sz="quarter" idx="11"/>
          </p:nvPr>
        </p:nvSpPr>
        <p:spPr>
          <a:xfrm>
            <a:off x="457200" y="6480969"/>
            <a:ext cx="4261104" cy="301752"/>
          </a:xfrm>
        </p:spPr>
        <p:txBody>
          <a:bodyPr/>
          <a:lstStyle/>
          <a:p>
            <a:endParaRPr lang="ar-EG"/>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5B4C93D8-4AE7-4061-A503-8310E220AEB4}"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733065-2F79-4E8F-9C54-699E56C8F85C}" type="datetimeFigureOut">
              <a:rPr lang="ar-EG" smtClean="0"/>
              <a:t>25/07/1441</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5B4C93D8-4AE7-4061-A503-8310E220AEB4}"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7D733065-2F79-4E8F-9C54-699E56C8F85C}" type="datetimeFigureOut">
              <a:rPr lang="ar-EG" smtClean="0"/>
              <a:t>25/07/1441</a:t>
            </a:fld>
            <a:endParaRPr lang="ar-EG"/>
          </a:p>
        </p:txBody>
      </p:sp>
      <p:sp>
        <p:nvSpPr>
          <p:cNvPr id="3" name="Footer Placeholder 2"/>
          <p:cNvSpPr>
            <a:spLocks noGrp="1"/>
          </p:cNvSpPr>
          <p:nvPr>
            <p:ph type="ftr" sz="quarter" idx="11"/>
          </p:nvPr>
        </p:nvSpPr>
        <p:spPr>
          <a:xfrm>
            <a:off x="457200" y="6481890"/>
            <a:ext cx="4260056" cy="300831"/>
          </a:xfrm>
        </p:spPr>
        <p:txBody>
          <a:bodyPr/>
          <a:lstStyle/>
          <a:p>
            <a:endParaRPr lang="ar-EG"/>
          </a:p>
        </p:txBody>
      </p:sp>
      <p:sp>
        <p:nvSpPr>
          <p:cNvPr id="4" name="Slide Number Placeholder 3"/>
          <p:cNvSpPr>
            <a:spLocks noGrp="1"/>
          </p:cNvSpPr>
          <p:nvPr>
            <p:ph type="sldNum" sz="quarter" idx="12"/>
          </p:nvPr>
        </p:nvSpPr>
        <p:spPr>
          <a:xfrm>
            <a:off x="7589520" y="6480969"/>
            <a:ext cx="502920" cy="301752"/>
          </a:xfrm>
        </p:spPr>
        <p:txBody>
          <a:bodyPr/>
          <a:lstStyle/>
          <a:p>
            <a:fld id="{5B4C93D8-4AE7-4061-A503-8310E220AEB4}"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7D733065-2F79-4E8F-9C54-699E56C8F85C}" type="datetimeFigureOut">
              <a:rPr lang="ar-EG" smtClean="0"/>
              <a:t>25/07/1441</a:t>
            </a:fld>
            <a:endParaRPr lang="ar-EG"/>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ar-EG"/>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5B4C93D8-4AE7-4061-A503-8310E220AEB4}"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7D733065-2F79-4E8F-9C54-699E56C8F85C}" type="datetimeFigureOut">
              <a:rPr lang="ar-EG" smtClean="0"/>
              <a:t>25/07/1441</a:t>
            </a:fld>
            <a:endParaRPr lang="ar-EG"/>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ar-EG"/>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5B4C93D8-4AE7-4061-A503-8310E220AEB4}" type="slidenum">
              <a:rPr lang="ar-EG" smtClean="0"/>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7D733065-2F79-4E8F-9C54-699E56C8F85C}" type="datetimeFigureOut">
              <a:rPr lang="ar-EG" smtClean="0"/>
              <a:t>25/07/1441</a:t>
            </a:fld>
            <a:endParaRPr lang="ar-EG"/>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EG"/>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5B4C93D8-4AE7-4061-A503-8310E220AEB4}" type="slidenum">
              <a:rPr lang="ar-EG" smtClean="0"/>
              <a:t>‹#›</a:t>
            </a:fld>
            <a:endParaRPr lang="ar-EG"/>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irst\Desktop\ماركيزه\3b432cdc-11db-4f20-ada5-2ab640f8648c.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99392"/>
            <a:ext cx="9144000" cy="6957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72038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268760"/>
            <a:ext cx="8229600" cy="4427984"/>
          </a:xfrm>
        </p:spPr>
        <p:txBody>
          <a:bodyPr>
            <a:noAutofit/>
          </a:bodyPr>
          <a:lstStyle/>
          <a:p>
            <a:r>
              <a:rPr lang="ar-EG" sz="4400" dirty="0" smtClean="0"/>
              <a:t>وذلك </a:t>
            </a:r>
            <a:r>
              <a:rPr lang="ar-EG" sz="4400" dirty="0"/>
              <a:t>بتحديد المستفيد المقصود والمستهدف بغض النظر عن العمر أو الجنس والميول أو الدين أو المركز الاجتماعي أو الوضع الاقتصادي</a:t>
            </a:r>
            <a:r>
              <a:rPr lang="ar-EG" sz="4400" dirty="0" smtClean="0"/>
              <a:t>.</a:t>
            </a:r>
            <a:endParaRPr lang="en-US" sz="4400" dirty="0"/>
          </a:p>
        </p:txBody>
      </p:sp>
      <p:sp>
        <p:nvSpPr>
          <p:cNvPr id="4" name="Title 1"/>
          <p:cNvSpPr txBox="1">
            <a:spLocks/>
          </p:cNvSpPr>
          <p:nvPr/>
        </p:nvSpPr>
        <p:spPr>
          <a:xfrm>
            <a:off x="179512" y="426047"/>
            <a:ext cx="8780512" cy="576063"/>
          </a:xfrm>
          <a:prstGeom prst="rect">
            <a:avLst/>
          </a:prstGeom>
        </p:spPr>
        <p:txBody>
          <a:bodyPr vert="horz" anchor="ctr">
            <a:noAutofit/>
          </a:bodyPr>
          <a:lst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pPr algn="r"/>
            <a:r>
              <a:rPr lang="ar-EG" sz="3200" b="1" dirty="0"/>
              <a:t>ثانيا: بالنسبة لموظفي </a:t>
            </a:r>
            <a:r>
              <a:rPr lang="ar-EG" sz="3200" b="1" dirty="0" smtClean="0"/>
              <a:t>الخدمة :  </a:t>
            </a:r>
            <a:endParaRPr lang="en-US" sz="3200" dirty="0"/>
          </a:p>
        </p:txBody>
      </p:sp>
    </p:spTree>
    <p:extLst>
      <p:ext uri="{BB962C8B-B14F-4D97-AF65-F5344CB8AC3E}">
        <p14:creationId xmlns:p14="http://schemas.microsoft.com/office/powerpoint/2010/main" val="23047734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268760"/>
            <a:ext cx="8229600" cy="5040560"/>
          </a:xfrm>
        </p:spPr>
        <p:txBody>
          <a:bodyPr>
            <a:normAutofit fontScale="92500" lnSpcReduction="20000"/>
          </a:bodyPr>
          <a:lstStyle/>
          <a:p>
            <a:r>
              <a:rPr lang="ar-EG" dirty="0" smtClean="0"/>
              <a:t>الواجهة</a:t>
            </a:r>
            <a:r>
              <a:rPr lang="ar-EG" dirty="0"/>
              <a:t>: ضرورة أن تكون الواجهة سهلة الاستخدام من قبل المستفيد.</a:t>
            </a:r>
            <a:endParaRPr lang="en-US" dirty="0"/>
          </a:p>
          <a:p>
            <a:r>
              <a:rPr lang="ar-EG" dirty="0"/>
              <a:t>الوقت: ضرورة تحديد الوقت المستغرق في الإجابة عن الأسئلة (الأسئلة المستلمة سوف يتم الإجابة عنها خلال خمسة أيام).</a:t>
            </a:r>
            <a:endParaRPr lang="en-US" dirty="0"/>
          </a:p>
          <a:p>
            <a:r>
              <a:rPr lang="ar-EG" dirty="0"/>
              <a:t>العدد: ضرورة تحديد عدد الأسئلة لكل مستفيد.</a:t>
            </a:r>
            <a:endParaRPr lang="en-US" dirty="0"/>
          </a:p>
          <a:p>
            <a:r>
              <a:rPr lang="ar-EG" dirty="0"/>
              <a:t>وسائل وطرق الاستقبال: ضرورة تحديد وسائل وطرق الاستقبال المستخدمة في موقع المكتبة (تليفون أرضي, محمول, رسائل قصيرة, محادثة, بريد إلكتروني).</a:t>
            </a:r>
            <a:endParaRPr lang="en-US" dirty="0"/>
          </a:p>
          <a:p>
            <a:r>
              <a:rPr lang="ar-EG" dirty="0"/>
              <a:t>الأرشفة: ضرورة حفظ وأرشفة الأسئلة لاستخدامها مره أخرى.</a:t>
            </a:r>
            <a:endParaRPr lang="en-US" dirty="0"/>
          </a:p>
          <a:p>
            <a:pPr marL="64008" indent="0">
              <a:buNone/>
            </a:pPr>
            <a:endParaRPr lang="ar-EG" dirty="0"/>
          </a:p>
        </p:txBody>
      </p:sp>
      <p:sp>
        <p:nvSpPr>
          <p:cNvPr id="6" name="Title 1"/>
          <p:cNvSpPr txBox="1">
            <a:spLocks/>
          </p:cNvSpPr>
          <p:nvPr/>
        </p:nvSpPr>
        <p:spPr>
          <a:xfrm>
            <a:off x="179512" y="426047"/>
            <a:ext cx="8780512" cy="576063"/>
          </a:xfrm>
          <a:prstGeom prst="rect">
            <a:avLst/>
          </a:prstGeom>
        </p:spPr>
        <p:txBody>
          <a:bodyPr vert="horz" anchor="ctr">
            <a:noAutofit/>
          </a:bodyPr>
          <a:lst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pPr algn="ctr"/>
            <a:r>
              <a:rPr lang="ar-EG" sz="3200" b="1" dirty="0"/>
              <a:t>رابعا: إرشادات </a:t>
            </a:r>
            <a:r>
              <a:rPr lang="ar-EG" sz="3200" b="1" dirty="0" smtClean="0"/>
              <a:t>عامة</a:t>
            </a:r>
            <a:endParaRPr lang="en-US" sz="3200" dirty="0"/>
          </a:p>
        </p:txBody>
      </p:sp>
    </p:spTree>
    <p:extLst>
      <p:ext uri="{BB962C8B-B14F-4D97-AF65-F5344CB8AC3E}">
        <p14:creationId xmlns:p14="http://schemas.microsoft.com/office/powerpoint/2010/main" val="37138302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260648"/>
            <a:ext cx="8229600" cy="5760640"/>
          </a:xfrm>
        </p:spPr>
        <p:txBody>
          <a:bodyPr>
            <a:normAutofit/>
          </a:bodyPr>
          <a:lstStyle/>
          <a:p>
            <a:r>
              <a:rPr lang="ar-EG" sz="3200" dirty="0"/>
              <a:t>التغذية المرتدة: متابعة التغذية المرتدة ورضى المستفيد ومتابعة اهتمامه ومشكلاته.</a:t>
            </a:r>
            <a:endParaRPr lang="en-US" sz="3200" dirty="0"/>
          </a:p>
          <a:p>
            <a:r>
              <a:rPr lang="ar-EG" sz="3200" dirty="0"/>
              <a:t>المشاركة: التعاون والمشاركة مع المؤسسات المتشابهة بهدف التكامل واستغلال الخبرات واقتسام المصادر.</a:t>
            </a:r>
            <a:endParaRPr lang="en-US" sz="3200" dirty="0"/>
          </a:p>
          <a:p>
            <a:r>
              <a:rPr lang="ar-EG" sz="3200" dirty="0"/>
              <a:t>الاحترام: تقديم المساعدة الفعالة والمعاملة بود واحترام عند الإجابة على الأسئلة.</a:t>
            </a:r>
            <a:endParaRPr lang="en-US" sz="3200" dirty="0"/>
          </a:p>
          <a:p>
            <a:r>
              <a:rPr lang="ar-EG" sz="3200" dirty="0"/>
              <a:t>إشعار المستفيد: ضرورة إشعار المستفيد باستلام الأسئلة مع تقديم الإجابات بشكل سريع.</a:t>
            </a:r>
            <a:endParaRPr lang="en-US" sz="3200" dirty="0"/>
          </a:p>
          <a:p>
            <a:pPr marL="64008" indent="0">
              <a:buNone/>
            </a:pPr>
            <a:endParaRPr lang="ar-EG" sz="3200" dirty="0"/>
          </a:p>
        </p:txBody>
      </p:sp>
    </p:spTree>
    <p:extLst>
      <p:ext uri="{BB962C8B-B14F-4D97-AF65-F5344CB8AC3E}">
        <p14:creationId xmlns:p14="http://schemas.microsoft.com/office/powerpoint/2010/main" val="335462091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04664"/>
            <a:ext cx="8229600" cy="5472608"/>
          </a:xfrm>
        </p:spPr>
        <p:txBody>
          <a:bodyPr>
            <a:normAutofit fontScale="77500" lnSpcReduction="20000"/>
          </a:bodyPr>
          <a:lstStyle/>
          <a:p>
            <a:r>
              <a:rPr lang="ar-EG" dirty="0"/>
              <a:t>استراتيجيات البحث: وضع استراتيجيات للبحث الجيد والفعال والسريع.</a:t>
            </a:r>
            <a:endParaRPr lang="en-US" dirty="0"/>
          </a:p>
          <a:p>
            <a:r>
              <a:rPr lang="ar-EG" dirty="0"/>
              <a:t>دقة الإجابة: وذلك بنسبة تصل إلى 100% أو الاعتذار إذا لم يتمكن الأخصائي من ذلك (أنا أسف, لا أعرف, حاول مرة أخرى).</a:t>
            </a:r>
            <a:endParaRPr lang="en-US" dirty="0"/>
          </a:p>
          <a:p>
            <a:r>
              <a:rPr lang="ar-EG" dirty="0"/>
              <a:t>الموضوعية: وعدم اقحام الذاتية والميول في الإجابة عن الأسئلة.</a:t>
            </a:r>
            <a:endParaRPr lang="en-US" dirty="0"/>
          </a:p>
          <a:p>
            <a:r>
              <a:rPr lang="ar-EG" dirty="0"/>
              <a:t>الدقة: دقة الأسلوب واللغة والإملاء والنحو ووضوح الإجابة عن الأسئلة.</a:t>
            </a:r>
            <a:endParaRPr lang="en-US" dirty="0"/>
          </a:p>
          <a:p>
            <a:r>
              <a:rPr lang="ar-EG" dirty="0"/>
              <a:t>التوثيق: إعطاء بيانات المصدر المستشهد به كاملة.</a:t>
            </a:r>
            <a:endParaRPr lang="en-US" dirty="0"/>
          </a:p>
          <a:p>
            <a:r>
              <a:rPr lang="ar-EG" dirty="0"/>
              <a:t>اختيار المصادر: اختيار الإجابات من المصادر الموثقة.</a:t>
            </a:r>
            <a:endParaRPr lang="en-US" dirty="0"/>
          </a:p>
          <a:p>
            <a:r>
              <a:rPr lang="ar-EG" dirty="0"/>
              <a:t>العمل مع أكثر من مستفيد: فى نفس الوقت مثل محادثة شخصية وإرسال بريد إلكتروني مع آخر.</a:t>
            </a:r>
            <a:endParaRPr lang="en-US" dirty="0"/>
          </a:p>
          <a:p>
            <a:r>
              <a:rPr lang="ar-EG" dirty="0"/>
              <a:t>الانقطاع: تجنب فترات الانقطاع الطويلة عن المستفيدين في الرد على الأسئلة.</a:t>
            </a:r>
            <a:endParaRPr lang="en-US" dirty="0"/>
          </a:p>
          <a:p>
            <a:r>
              <a:rPr lang="ar-EG" dirty="0"/>
              <a:t>المستفيد لا يراك: عرف الباحث بما تقوم به أثناء عملية البحث عن المعلومات.</a:t>
            </a:r>
            <a:endParaRPr lang="en-US" dirty="0"/>
          </a:p>
          <a:p>
            <a:r>
              <a:rPr lang="ar-EG" dirty="0"/>
              <a:t>الانتظار: تحديد مدة انتظار المستفيد للحصول على الإجابة.</a:t>
            </a:r>
            <a:endParaRPr lang="en-US" dirty="0"/>
          </a:p>
          <a:p>
            <a:pPr marL="64008" indent="0">
              <a:buNone/>
            </a:pPr>
            <a:endParaRPr lang="ar-EG" dirty="0"/>
          </a:p>
        </p:txBody>
      </p:sp>
    </p:spTree>
    <p:extLst>
      <p:ext uri="{BB962C8B-B14F-4D97-AF65-F5344CB8AC3E}">
        <p14:creationId xmlns:p14="http://schemas.microsoft.com/office/powerpoint/2010/main" val="27386291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906128"/>
          </a:xfrm>
        </p:spPr>
        <p:txBody>
          <a:bodyPr>
            <a:normAutofit fontScale="92500" lnSpcReduction="20000"/>
          </a:bodyPr>
          <a:lstStyle/>
          <a:p>
            <a:r>
              <a:rPr lang="ar-EG" b="1" dirty="0"/>
              <a:t>امتداد الخدمة المرجعية الالكترونية:</a:t>
            </a:r>
            <a:endParaRPr lang="en-US" dirty="0"/>
          </a:p>
          <a:p>
            <a:r>
              <a:rPr lang="ar-EG" dirty="0"/>
              <a:t>الخدمة المرجعية الالكترونية هي امتداد طبيعي وتطور للخدمة المرجعية التقليدية, فإذا كانت الخدمة المرجعية التقليدية هي المساعدة الشخصية المباشرة للمستفيدين الذين يبحثون عن المعلومات, أو هي عبارة عن عملية الإجابة عن الاسئلة التي يريدها المستفيدين عن طريق أخصائي المراجع؛ فإن الخدمة المرجعية الالكترونية هي مساعدة المستفيدين في الحصول على المعلومات من خلال تفاعل أخصائي المراجع معه ولكن عن طريق استخدام تكنولوجيا المعلومات وفي مقدمتها الانترنت.  فهي عبارة عن خدمة تقدم من خلال الانترنت باستخدام البريد الالكتروني والرسائل الفورية والمحادثة وعادة ما تتم الإجابة على الأسئلة بواسطة أخصائي المراجع فى المكتبة الالكترونية</a:t>
            </a:r>
            <a:r>
              <a:rPr lang="ar-EG" dirty="0" smtClean="0"/>
              <a:t>.</a:t>
            </a:r>
            <a:endParaRPr lang="en-US" dirty="0"/>
          </a:p>
        </p:txBody>
      </p:sp>
    </p:spTree>
    <p:extLst>
      <p:ext uri="{BB962C8B-B14F-4D97-AF65-F5344CB8AC3E}">
        <p14:creationId xmlns:p14="http://schemas.microsoft.com/office/powerpoint/2010/main" val="7144852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834120"/>
          </a:xfrm>
        </p:spPr>
        <p:txBody>
          <a:bodyPr>
            <a:noAutofit/>
          </a:bodyPr>
          <a:lstStyle/>
          <a:p>
            <a:r>
              <a:rPr lang="ar-EG" sz="2400" b="1" dirty="0"/>
              <a:t>مسميات جديدة:</a:t>
            </a:r>
            <a:endParaRPr lang="en-US" sz="2400" dirty="0"/>
          </a:p>
          <a:p>
            <a:r>
              <a:rPr lang="ar-EG" sz="2400" dirty="0"/>
              <a:t>مع تطور الخدمة المرجعية من الشكل التقليدي إلى الشكل الالكتروني ظهرت عدة مسميات جديدة للدلالة على الخدمة المرجعية في البيئة الالكترونية مثل:</a:t>
            </a:r>
            <a:endParaRPr lang="en-US" sz="2400" dirty="0"/>
          </a:p>
          <a:p>
            <a:r>
              <a:rPr lang="ar-EG" sz="2400" dirty="0"/>
              <a:t>الخدمة المرجعية الرقمية    </a:t>
            </a:r>
            <a:r>
              <a:rPr lang="en-US" sz="2400" dirty="0"/>
              <a:t>Digital Reference Service</a:t>
            </a:r>
          </a:p>
          <a:p>
            <a:r>
              <a:rPr lang="ar-EG" sz="2400" dirty="0"/>
              <a:t>الخدمة المرجعية الالكترونية    </a:t>
            </a:r>
            <a:r>
              <a:rPr lang="en-US" sz="2400" dirty="0"/>
              <a:t>Electronic Reference Service</a:t>
            </a:r>
          </a:p>
          <a:p>
            <a:r>
              <a:rPr lang="ar-EG" sz="2400" dirty="0"/>
              <a:t>العمل المرجعي الرقمي     </a:t>
            </a:r>
            <a:r>
              <a:rPr lang="en-US" sz="2400" dirty="0"/>
              <a:t> Digital Reference Work</a:t>
            </a:r>
          </a:p>
          <a:p>
            <a:r>
              <a:rPr lang="ar-EG" sz="2400" dirty="0"/>
              <a:t>العمل المرجعى الالكتروني    </a:t>
            </a:r>
            <a:r>
              <a:rPr lang="en-US" sz="2400" dirty="0"/>
              <a:t>Electronic Reference Work</a:t>
            </a:r>
          </a:p>
          <a:p>
            <a:r>
              <a:rPr lang="ar-EG" sz="2400" dirty="0"/>
              <a:t>الخدمة المرجعية على الخط  </a:t>
            </a:r>
            <a:r>
              <a:rPr lang="en-US" sz="2400" dirty="0"/>
              <a:t>Online Reference Service</a:t>
            </a:r>
          </a:p>
          <a:p>
            <a:r>
              <a:rPr lang="ar-EG" sz="2400" dirty="0"/>
              <a:t>أسأل مكتبي      </a:t>
            </a:r>
            <a:r>
              <a:rPr lang="en-US" sz="2400" dirty="0"/>
              <a:t>Ask a librarian</a:t>
            </a:r>
          </a:p>
          <a:p>
            <a:r>
              <a:rPr lang="ar-EG" sz="2400" dirty="0"/>
              <a:t>أسال سؤال مرجعي    </a:t>
            </a:r>
            <a:r>
              <a:rPr lang="en-US" sz="2400" dirty="0"/>
              <a:t>Ask a reference question </a:t>
            </a:r>
          </a:p>
          <a:p>
            <a:r>
              <a:rPr lang="ar-EG" sz="2400" dirty="0"/>
              <a:t>راسل مكتبي إلكترونيا     </a:t>
            </a:r>
            <a:r>
              <a:rPr lang="en-US" sz="2400" dirty="0"/>
              <a:t>E-mail a librarian</a:t>
            </a:r>
          </a:p>
          <a:p>
            <a:r>
              <a:rPr lang="en-US" sz="2400" dirty="0"/>
              <a:t> </a:t>
            </a:r>
            <a:r>
              <a:rPr lang="ar-EG" sz="2400" dirty="0"/>
              <a:t>وغيرها ...    </a:t>
            </a:r>
            <a:endParaRPr lang="en-US" sz="2400" dirty="0"/>
          </a:p>
          <a:p>
            <a:pPr marL="64008" indent="0">
              <a:buNone/>
            </a:pPr>
            <a:endParaRPr lang="ar-EG" sz="2400" dirty="0"/>
          </a:p>
        </p:txBody>
      </p:sp>
    </p:spTree>
    <p:extLst>
      <p:ext uri="{BB962C8B-B14F-4D97-AF65-F5344CB8AC3E}">
        <p14:creationId xmlns:p14="http://schemas.microsoft.com/office/powerpoint/2010/main" val="8258673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22152"/>
          </a:xfrm>
        </p:spPr>
        <p:txBody>
          <a:bodyPr>
            <a:normAutofit fontScale="92500" lnSpcReduction="10000"/>
          </a:bodyPr>
          <a:lstStyle/>
          <a:p>
            <a:r>
              <a:rPr lang="ar-EG" b="1" dirty="0"/>
              <a:t>الحاجة إلى الخدمة المرجعية الإلكترونية:</a:t>
            </a:r>
            <a:endParaRPr lang="en-US" dirty="0"/>
          </a:p>
          <a:p>
            <a:r>
              <a:rPr lang="ar-EG" dirty="0"/>
              <a:t>هناك عدد من الأسباب والمبررات التى دعت المستفيدين للإفادة من الخدكة المرجعية الإلكترونية منها:</a:t>
            </a:r>
            <a:endParaRPr lang="en-US" dirty="0"/>
          </a:p>
          <a:p>
            <a:r>
              <a:rPr lang="ar-EG" dirty="0"/>
              <a:t>اللجوء إلى استخدام الحاسب الآلى والانترنت من قبل بعض المستفيدين.</a:t>
            </a:r>
            <a:endParaRPr lang="en-US" dirty="0"/>
          </a:p>
          <a:p>
            <a:r>
              <a:rPr lang="ar-EG" dirty="0"/>
              <a:t>تدعيم برامج التعليم عن بعد بالنسبة للمستفيدين الذين لا يأتون إلى الحرم الجامعى.</a:t>
            </a:r>
            <a:endParaRPr lang="en-US" dirty="0"/>
          </a:p>
          <a:p>
            <a:r>
              <a:rPr lang="ar-EG" dirty="0"/>
              <a:t>مساعدة المستفيدين الذين يحتاجون إلى خدمات المكتبة 24 ساعة فى اليوم.</a:t>
            </a:r>
            <a:endParaRPr lang="en-US" dirty="0"/>
          </a:p>
          <a:p>
            <a:r>
              <a:rPr lang="ar-EG" dirty="0"/>
              <a:t>حصول المستفيدين على الإجابات السريعة فى أى وقت ومن أى مكان.</a:t>
            </a:r>
            <a:endParaRPr lang="en-US" dirty="0"/>
          </a:p>
          <a:p>
            <a:r>
              <a:rPr lang="ar-EG" dirty="0"/>
              <a:t>مفيدة جدا للمستفيدين الذين لا يريدون زيارة المكتبة.</a:t>
            </a:r>
            <a:endParaRPr lang="en-US" dirty="0"/>
          </a:p>
          <a:p>
            <a:pPr marL="64008" indent="0">
              <a:buNone/>
            </a:pPr>
            <a:endParaRPr lang="ar-EG" dirty="0"/>
          </a:p>
        </p:txBody>
      </p:sp>
    </p:spTree>
    <p:extLst>
      <p:ext uri="{BB962C8B-B14F-4D97-AF65-F5344CB8AC3E}">
        <p14:creationId xmlns:p14="http://schemas.microsoft.com/office/powerpoint/2010/main" val="10041470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22152"/>
          </a:xfrm>
        </p:spPr>
        <p:txBody>
          <a:bodyPr>
            <a:normAutofit lnSpcReduction="10000"/>
          </a:bodyPr>
          <a:lstStyle/>
          <a:p>
            <a:r>
              <a:rPr lang="ar-EG" b="1" dirty="0"/>
              <a:t>الانترنت والخدمة المرجعية:</a:t>
            </a:r>
            <a:endParaRPr lang="en-US" dirty="0"/>
          </a:p>
          <a:p>
            <a:r>
              <a:rPr lang="ar-EG" dirty="0"/>
              <a:t>ليس ثمة شك في مدى أهمية الإنترنت أو الشبكة العنكبوتية في حياتنا العلمية والعملية والثقافية والاجتماعية, حيث أدخلت العديد من الإمكانيات والتسهيلات في كافة جوانب الحياة العامة, وليس ثمة شك أيضا في مدى أهميتها في تقديم الخدمة المرجعية في المكتبات, فقد غير الانترنت من الأداء المرجعي حيث أوجدت سهولة في الرد على الاستفسارات, كما أنها أداة مفيدة وفعالة في تقديم الخدمة المرجعية السريعة, كما انه يمكن أن استخدامها يمكن من الوصول إلى المعلومات غير المتاحة في المكتبة, والأكثر حداثة أيضا</a:t>
            </a:r>
            <a:r>
              <a:rPr lang="ar-EG" dirty="0" smtClean="0"/>
              <a:t>.</a:t>
            </a:r>
            <a:endParaRPr lang="en-US" dirty="0"/>
          </a:p>
          <a:p>
            <a:pPr marL="64008" indent="0">
              <a:buNone/>
            </a:pPr>
            <a:endParaRPr lang="ar-EG" dirty="0"/>
          </a:p>
        </p:txBody>
      </p:sp>
    </p:spTree>
    <p:extLst>
      <p:ext uri="{BB962C8B-B14F-4D97-AF65-F5344CB8AC3E}">
        <p14:creationId xmlns:p14="http://schemas.microsoft.com/office/powerpoint/2010/main" val="39664651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122152"/>
          </a:xfrm>
        </p:spPr>
        <p:txBody>
          <a:bodyPr/>
          <a:lstStyle/>
          <a:p>
            <a:pPr marL="64008" indent="0">
              <a:buNone/>
            </a:pPr>
            <a:r>
              <a:rPr lang="ar-EG" dirty="0"/>
              <a:t>إلا أنها رغم ذلك أتسمت بأنها أداة مضطربة وغير مستقرة, مع ضرورة استخدامها بالاضافة إلى فحص المصادر المطبوعة, وبعض السلبيات الأخرى المرتبطة بالشبكة ومشكلاتها, والتجهيزات, وتعطل الاتصالات, وضعف المسؤلية الفكرية, وضعف الثقة والدقة فى معلوماتها، وكثرة النشر على الأنترنت دون أى تحكيم, كما أنها ليست مصدر جيد للإجابة عن الأسئلة المرجعية الخاصة بالأبحاث الأكاديمية؛ حيث لا تزال المصادر المطبوعة من كتب ومقالات وأعمال مؤتمرات وتقارير وإحصاءات ذات أفضلية في عملية البحث الأكاديمي.</a:t>
            </a:r>
            <a:endParaRPr lang="en-US" dirty="0"/>
          </a:p>
          <a:p>
            <a:pPr marL="64008" indent="0">
              <a:buNone/>
            </a:pPr>
            <a:endParaRPr lang="ar-EG" dirty="0"/>
          </a:p>
        </p:txBody>
      </p:sp>
    </p:spTree>
    <p:extLst>
      <p:ext uri="{BB962C8B-B14F-4D97-AF65-F5344CB8AC3E}">
        <p14:creationId xmlns:p14="http://schemas.microsoft.com/office/powerpoint/2010/main" val="38233566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64008" indent="0">
              <a:buNone/>
            </a:pPr>
            <a:r>
              <a:rPr lang="ar-EG" dirty="0"/>
              <a:t>ولكن هناك بعض الفئات الموضوعية التى يفضل استخدام السرعة في الإجابة عليها بطريقة فعالة مثل الأخبار والأحداث الجارية, والأعمال التجارية والمالية الخاصة بالبنوك والشركات, والمعلومات الحكومية, والمعلومات العامة الشعبية, والمعلومات الرياضية, والمعلومات الطبية, وفى السفر والسياحة, والمعلومات تشريعية, والمعلومات المهنية وتطوير الذات.</a:t>
            </a:r>
            <a:endParaRPr lang="en-US" dirty="0"/>
          </a:p>
          <a:p>
            <a:endParaRPr lang="ar-EG" dirty="0"/>
          </a:p>
        </p:txBody>
      </p:sp>
    </p:spTree>
    <p:extLst>
      <p:ext uri="{BB962C8B-B14F-4D97-AF65-F5344CB8AC3E}">
        <p14:creationId xmlns:p14="http://schemas.microsoft.com/office/powerpoint/2010/main" val="3882092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dirty="0" smtClean="0"/>
              <a:t>المراجع الالكترونيه </a:t>
            </a:r>
            <a:endParaRPr lang="ar-EG" dirty="0"/>
          </a:p>
        </p:txBody>
      </p:sp>
      <p:sp>
        <p:nvSpPr>
          <p:cNvPr id="3" name="Content Placeholder 2"/>
          <p:cNvSpPr>
            <a:spLocks noGrp="1"/>
          </p:cNvSpPr>
          <p:nvPr>
            <p:ph idx="1"/>
          </p:nvPr>
        </p:nvSpPr>
        <p:spPr/>
        <p:txBody>
          <a:bodyPr>
            <a:normAutofit/>
          </a:bodyPr>
          <a:lstStyle/>
          <a:p>
            <a:pPr marL="64008" indent="0" algn="ctr">
              <a:buNone/>
            </a:pPr>
            <a:r>
              <a:rPr lang="ar-EG" sz="4800" dirty="0" smtClean="0"/>
              <a:t>د. داليا محمود موسي </a:t>
            </a:r>
          </a:p>
          <a:p>
            <a:pPr marL="64008" indent="0" algn="ctr">
              <a:buNone/>
            </a:pPr>
            <a:r>
              <a:rPr lang="ar-EG" sz="4800" dirty="0" smtClean="0"/>
              <a:t>الفرقة الرابعة</a:t>
            </a:r>
          </a:p>
          <a:p>
            <a:pPr marL="64008" indent="0" algn="ctr">
              <a:buNone/>
            </a:pPr>
            <a:r>
              <a:rPr lang="ar-EG" sz="4800" dirty="0" smtClean="0"/>
              <a:t>قسم المكتبات والمعلومات</a:t>
            </a:r>
            <a:endParaRPr lang="ar-EG" sz="4800" dirty="0"/>
          </a:p>
        </p:txBody>
      </p:sp>
    </p:spTree>
    <p:extLst>
      <p:ext uri="{BB962C8B-B14F-4D97-AF65-F5344CB8AC3E}">
        <p14:creationId xmlns:p14="http://schemas.microsoft.com/office/powerpoint/2010/main" val="8775831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16633"/>
            <a:ext cx="8492480" cy="576063"/>
          </a:xfrm>
        </p:spPr>
        <p:txBody>
          <a:bodyPr>
            <a:noAutofit/>
          </a:bodyPr>
          <a:lstStyle/>
          <a:p>
            <a:r>
              <a:rPr lang="ar-EG" sz="3200" b="1" dirty="0" smtClean="0"/>
              <a:t>الخدمة المرجعية فى المكتبة الالكترونية</a:t>
            </a:r>
            <a:endParaRPr lang="ar-EG" sz="3200" dirty="0"/>
          </a:p>
        </p:txBody>
      </p:sp>
      <p:sp>
        <p:nvSpPr>
          <p:cNvPr id="3" name="Subtitle 2"/>
          <p:cNvSpPr>
            <a:spLocks noGrp="1"/>
          </p:cNvSpPr>
          <p:nvPr>
            <p:ph type="subTitle" idx="1"/>
          </p:nvPr>
        </p:nvSpPr>
        <p:spPr>
          <a:xfrm>
            <a:off x="467544" y="764704"/>
            <a:ext cx="8489032" cy="5688632"/>
          </a:xfrm>
        </p:spPr>
        <p:txBody>
          <a:bodyPr>
            <a:noAutofit/>
          </a:bodyPr>
          <a:lstStyle/>
          <a:p>
            <a:pPr algn="just"/>
            <a:r>
              <a:rPr lang="ar-EG" sz="5400" b="1" dirty="0">
                <a:latin typeface="Times New Roman" pitchFamily="18" charset="0"/>
                <a:cs typeface="Times New Roman" pitchFamily="18" charset="0"/>
              </a:rPr>
              <a:t>في البداية ... وقبل الخوض في الخدمة المرجعية وما يتعلق بها من سياسات وضوابط فإن الحديث سوف يمتد بالضرورة إلى مصطلحات وثيقة الصلة مثل المكتبة الالكترونية أو المكتبة الرقمية.</a:t>
            </a:r>
            <a:endParaRPr lang="en-US" sz="5400" b="1" dirty="0">
              <a:latin typeface="Times New Roman" pitchFamily="18" charset="0"/>
              <a:cs typeface="Times New Roman" pitchFamily="18" charset="0"/>
            </a:endParaRPr>
          </a:p>
          <a:p>
            <a:pPr algn="r"/>
            <a:endParaRPr lang="ar-EG" sz="32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2744324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908720"/>
            <a:ext cx="8229600" cy="4572000"/>
          </a:xfrm>
        </p:spPr>
        <p:txBody>
          <a:bodyPr/>
          <a:lstStyle/>
          <a:p>
            <a:pPr marL="64008" indent="0">
              <a:buNone/>
            </a:pPr>
            <a:r>
              <a:rPr lang="ar-EG" dirty="0"/>
              <a:t>ويشار إلى مصطلح المكتبة الالكترونية أنه بشكل عام مجموعة من المصادر الالكترونية للمعلومات وإدارة، وتعنى القدرة على تخزين وتنظيم ونقل المعلومات من خلال القنوات الالكترونية. وتقوم الخدمة المرجعية الالكترونية من خلال تقديم المراجع بقسم المراجع من موقع المكتبة المتاح على الانترنت وعادة ما ينقسم قسم المراجع المتاحة على الانترنت إلى قسمين أساسيين:</a:t>
            </a:r>
            <a:endParaRPr lang="ar-EG" dirty="0"/>
          </a:p>
        </p:txBody>
      </p:sp>
    </p:spTree>
    <p:extLst>
      <p:ext uri="{BB962C8B-B14F-4D97-AF65-F5344CB8AC3E}">
        <p14:creationId xmlns:p14="http://schemas.microsoft.com/office/powerpoint/2010/main" val="38143065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80728"/>
            <a:ext cx="8229600" cy="4572000"/>
          </a:xfrm>
        </p:spPr>
        <p:txBody>
          <a:bodyPr/>
          <a:lstStyle/>
          <a:p>
            <a:pPr marL="64008" indent="0">
              <a:buNone/>
            </a:pPr>
            <a:r>
              <a:rPr lang="ar-EG" b="1" dirty="0"/>
              <a:t>الأول</a:t>
            </a:r>
            <a:r>
              <a:rPr lang="ar-EG" dirty="0"/>
              <a:t>: قسم أو مركز الخدمة المرجعية الالكترونية والتى تقدم الخدمة المرجعية من خلال موقع المكتبة المتاح على الانترنت والتى تقدم اعتمادا على بعض الوسائل التقنية مثل: البريد الالكتروني, المحادثة, الهاتف المحمول, الرسائل القصيرة.</a:t>
            </a:r>
            <a:endParaRPr lang="en-US" dirty="0"/>
          </a:p>
          <a:p>
            <a:pPr marL="64008" indent="0">
              <a:buNone/>
            </a:pPr>
            <a:endParaRPr lang="ar-EG" dirty="0"/>
          </a:p>
        </p:txBody>
      </p:sp>
    </p:spTree>
    <p:extLst>
      <p:ext uri="{BB962C8B-B14F-4D97-AF65-F5344CB8AC3E}">
        <p14:creationId xmlns:p14="http://schemas.microsoft.com/office/powerpoint/2010/main" val="38261839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229600" cy="4572000"/>
          </a:xfrm>
        </p:spPr>
        <p:txBody>
          <a:bodyPr>
            <a:normAutofit/>
          </a:bodyPr>
          <a:lstStyle/>
          <a:p>
            <a:pPr marL="64008" indent="0">
              <a:buNone/>
            </a:pPr>
            <a:r>
              <a:rPr lang="ar-EG" sz="2800" b="1" dirty="0"/>
              <a:t>الثانى</a:t>
            </a:r>
            <a:r>
              <a:rPr lang="ar-EG" sz="2800" dirty="0"/>
              <a:t>: مجموعة المراجع الرقمية حيث يستعين موقع المكتبة المتاحة على الانترنت بمجموعة من المراجع الالكترونية التي تساعدهم في تقديم خدماتها المرجعية وتحرص تلك المكتبات على الاستعانة بالمراجع الالكترونية التي تخدم سياستها وأهدافها.</a:t>
            </a:r>
            <a:endParaRPr lang="en-US" sz="2800" dirty="0"/>
          </a:p>
          <a:p>
            <a:pPr marL="64008" indent="0">
              <a:buNone/>
            </a:pPr>
            <a:endParaRPr lang="ar-EG" sz="3200" dirty="0"/>
          </a:p>
        </p:txBody>
      </p:sp>
    </p:spTree>
    <p:extLst>
      <p:ext uri="{BB962C8B-B14F-4D97-AF65-F5344CB8AC3E}">
        <p14:creationId xmlns:p14="http://schemas.microsoft.com/office/powerpoint/2010/main" val="37237798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12776"/>
            <a:ext cx="8229600" cy="4464496"/>
          </a:xfrm>
        </p:spPr>
        <p:txBody>
          <a:bodyPr>
            <a:normAutofit fontScale="92500" lnSpcReduction="20000"/>
          </a:bodyPr>
          <a:lstStyle/>
          <a:p>
            <a:r>
              <a:rPr lang="ar-EG" dirty="0" smtClean="0"/>
              <a:t>هناك </a:t>
            </a:r>
            <a:r>
              <a:rPr lang="ar-EG" dirty="0"/>
              <a:t>مجموعة من السياسات والضوابط والإرشادات الخاصة بالخدمة المرجعية الالكترونية مثل الخطوط الإرشادية التي وضعتها الإفلا لتقديم الخدمة المرجعية الالكترونية. ووضع هذه الإرشادات يدعم تقديم المراجع الالكترونية على نطاق دولى خاصة أن  البيئة الالكترونية ذات خصائص مناسبة للعمل الجماعي والمشاركة في المصادر. وعادة ما تهتم هذه الخطوط الإرشادية بالتركيز على ثلاث قطاعات عريضة:</a:t>
            </a:r>
            <a:endParaRPr lang="en-US" dirty="0"/>
          </a:p>
          <a:p>
            <a:pPr lvl="0"/>
            <a:r>
              <a:rPr lang="ar-EG" dirty="0"/>
              <a:t>المديرين. 		2- موظفي الخدمة. 		3- المستفيدين.</a:t>
            </a:r>
            <a:endParaRPr lang="en-US" dirty="0"/>
          </a:p>
          <a:p>
            <a:r>
              <a:rPr lang="ar-EG" dirty="0"/>
              <a:t>بالإضافة إلى بعض الخطوط الإرشادية العامة.</a:t>
            </a:r>
            <a:endParaRPr lang="en-US" dirty="0"/>
          </a:p>
          <a:p>
            <a:pPr marL="64008" indent="0">
              <a:buNone/>
            </a:pPr>
            <a:endParaRPr lang="ar-EG" dirty="0"/>
          </a:p>
        </p:txBody>
      </p:sp>
      <p:sp>
        <p:nvSpPr>
          <p:cNvPr id="4" name="Title 1"/>
          <p:cNvSpPr txBox="1">
            <a:spLocks/>
          </p:cNvSpPr>
          <p:nvPr/>
        </p:nvSpPr>
        <p:spPr>
          <a:xfrm>
            <a:off x="179512" y="116633"/>
            <a:ext cx="8780512" cy="576063"/>
          </a:xfrm>
          <a:prstGeom prst="rect">
            <a:avLst/>
          </a:prstGeom>
        </p:spPr>
        <p:txBody>
          <a:bodyPr vert="horz" anchor="ctr">
            <a:noAutofit/>
          </a:bodyPr>
          <a:lst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pPr algn="r"/>
            <a:r>
              <a:rPr lang="ar-EG" sz="3200" b="1" dirty="0"/>
              <a:t>سياسات وضوابط تقديم </a:t>
            </a:r>
            <a:r>
              <a:rPr lang="ar-EG" sz="3200" b="1" dirty="0" smtClean="0"/>
              <a:t>الخدمة المرجعية</a:t>
            </a:r>
            <a:r>
              <a:rPr lang="ar-EG" sz="3200" b="1" dirty="0"/>
              <a:t>:</a:t>
            </a:r>
            <a:endParaRPr lang="en-US" sz="3200" dirty="0"/>
          </a:p>
        </p:txBody>
      </p:sp>
    </p:spTree>
    <p:extLst>
      <p:ext uri="{BB962C8B-B14F-4D97-AF65-F5344CB8AC3E}">
        <p14:creationId xmlns:p14="http://schemas.microsoft.com/office/powerpoint/2010/main" val="406535802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229600" cy="4572000"/>
          </a:xfrm>
        </p:spPr>
        <p:txBody>
          <a:bodyPr>
            <a:normAutofit fontScale="92500" lnSpcReduction="20000"/>
          </a:bodyPr>
          <a:lstStyle/>
          <a:p>
            <a:r>
              <a:rPr lang="ar-EG" b="1" dirty="0"/>
              <a:t>أولا: المديرين</a:t>
            </a:r>
            <a:endParaRPr lang="en-US" dirty="0"/>
          </a:p>
          <a:p>
            <a:r>
              <a:rPr lang="ar-EG" dirty="0"/>
              <a:t>وذلك بضرورة تحديد مسؤليات وواجبات المديرين والتي تتمثل في:</a:t>
            </a:r>
            <a:endParaRPr lang="en-US" dirty="0"/>
          </a:p>
          <a:p>
            <a:r>
              <a:rPr lang="ar-EG" dirty="0"/>
              <a:t>ضبط الأداء والإشراف على الخدمة.</a:t>
            </a:r>
            <a:endParaRPr lang="en-US" dirty="0"/>
          </a:p>
          <a:p>
            <a:r>
              <a:rPr lang="ar-EG" dirty="0"/>
              <a:t>وضع قواعد الاستخدام مثل تحديد أنواع الأسئلة التي يجاب عنها والتي لا يجاب عنها فهي سوف نجيب على الأسئلة المرجعية العامة ولكن ليس من مهمتنا الإجابة عن الأسئلة في المجالات المتخصصة.</a:t>
            </a:r>
            <a:endParaRPr lang="en-US" dirty="0"/>
          </a:p>
          <a:p>
            <a:r>
              <a:rPr lang="ar-EG" dirty="0"/>
              <a:t>وضع عقوبات لانتهاك القواعد بتحديد وتوضيح السلوكيات التي ينبغي أن يلتزم بها المستفيد وعقوبات انتهاكها.</a:t>
            </a:r>
            <a:endParaRPr lang="en-US" dirty="0"/>
          </a:p>
          <a:p>
            <a:pPr marL="64008" indent="0">
              <a:buNone/>
            </a:pPr>
            <a:endParaRPr lang="ar-EG" dirty="0"/>
          </a:p>
        </p:txBody>
      </p:sp>
    </p:spTree>
    <p:extLst>
      <p:ext uri="{BB962C8B-B14F-4D97-AF65-F5344CB8AC3E}">
        <p14:creationId xmlns:p14="http://schemas.microsoft.com/office/powerpoint/2010/main" val="23143052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12776"/>
            <a:ext cx="8229600" cy="4572000"/>
          </a:xfrm>
        </p:spPr>
        <p:txBody>
          <a:bodyPr>
            <a:normAutofit lnSpcReduction="10000"/>
          </a:bodyPr>
          <a:lstStyle/>
          <a:p>
            <a:r>
              <a:rPr lang="ar-EG" dirty="0" smtClean="0"/>
              <a:t>وذلك </a:t>
            </a:r>
            <a:r>
              <a:rPr lang="ar-EG" dirty="0"/>
              <a:t>بضرورة اختيار موظفين لديهم بعض السمات الأساسية مثل مهارات الحاسب الآلى ومهارات الاتصالات الشخصية ومهارات البحث على شبكة الانترنت وفي قواعد البيانات. وفي هذا الصدد لابد من تحديد عدد الأخصائيين وعدد الفنيين وتوزيع الاختصاصات والمهارات مثل من الذي سيقوم بعملية الاختيار ومن هو القائم بعملية التقييم والقائم بعملية الترخيص والقائم بعملية الاشتراك والقائم بعمليات التدريب للموظفين والمستفيدين والقائم بعمليات البحث.</a:t>
            </a:r>
            <a:endParaRPr lang="en-US" dirty="0"/>
          </a:p>
          <a:p>
            <a:pPr marL="64008" indent="0">
              <a:buNone/>
            </a:pPr>
            <a:endParaRPr lang="ar-EG" dirty="0"/>
          </a:p>
        </p:txBody>
      </p:sp>
      <p:sp>
        <p:nvSpPr>
          <p:cNvPr id="4" name="Title 1"/>
          <p:cNvSpPr txBox="1">
            <a:spLocks/>
          </p:cNvSpPr>
          <p:nvPr/>
        </p:nvSpPr>
        <p:spPr>
          <a:xfrm>
            <a:off x="179512" y="116633"/>
            <a:ext cx="8780512" cy="576063"/>
          </a:xfrm>
          <a:prstGeom prst="rect">
            <a:avLst/>
          </a:prstGeom>
        </p:spPr>
        <p:txBody>
          <a:bodyPr vert="horz" anchor="ctr">
            <a:noAutofit/>
          </a:bodyPr>
          <a:lst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a:lstStyle>
          <a:p>
            <a:pPr algn="ctr"/>
            <a:r>
              <a:rPr lang="ar-EG" sz="3200" b="1" dirty="0"/>
              <a:t>ثانيا: بالنسبة لموظفي الخدمة </a:t>
            </a:r>
            <a:endParaRPr lang="en-US" sz="3200" dirty="0"/>
          </a:p>
        </p:txBody>
      </p:sp>
    </p:spTree>
    <p:extLst>
      <p:ext uri="{BB962C8B-B14F-4D97-AF65-F5344CB8AC3E}">
        <p14:creationId xmlns:p14="http://schemas.microsoft.com/office/powerpoint/2010/main" val="21725147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40</TotalTime>
  <Words>1154</Words>
  <Application>Microsoft Office PowerPoint</Application>
  <PresentationFormat>On-screen Show (4:3)</PresentationFormat>
  <Paragraphs>66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Verve</vt:lpstr>
      <vt:lpstr>PowerPoint Presentation</vt:lpstr>
      <vt:lpstr>المراجع الالكترونيه </vt:lpstr>
      <vt:lpstr>الخدمة المرجعية فى المكتبة الالكترونية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الخدمة المرجعية فى المكتبة الالكترونية</dc:title>
  <dc:creator>first</dc:creator>
  <cp:lastModifiedBy>firstd</cp:lastModifiedBy>
  <cp:revision>6</cp:revision>
  <dcterms:created xsi:type="dcterms:W3CDTF">2020-03-18T18:35:38Z</dcterms:created>
  <dcterms:modified xsi:type="dcterms:W3CDTF">2020-03-18T22:26:21Z</dcterms:modified>
</cp:coreProperties>
</file>